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1" r:id="rId5"/>
    <p:sldId id="262" r:id="rId6"/>
    <p:sldId id="263" r:id="rId7"/>
    <p:sldId id="264" r:id="rId8"/>
    <p:sldId id="265" r:id="rId9"/>
    <p:sldId id="26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svg>
</file>

<file path=ppt/media/image2.png>
</file>

<file path=ppt/media/image3.jpeg>
</file>

<file path=ppt/media/image4.jpeg>
</file>

<file path=ppt/media/image5.png>
</file>

<file path=ppt/media/image6.png>
</file>

<file path=ppt/media/image7.jpeg>
</file>

<file path=ppt/media/image8.jpe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CF889-BC01-6763-07E2-3BBC79281A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5E3E76-C8A9-AAA3-5237-C6DA1A3720D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BDC9D7-EF3F-0EBA-C7FA-620832C4C6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32300-DF82-4C5D-BCD9-AC85CC583EA7}" type="datetimeFigureOut">
              <a:rPr lang="en-IN" smtClean="0"/>
              <a:t>27-08-2023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0462A0-20D9-0F8A-751C-425383C783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F47C91-F761-9ECF-212C-5C103ABAC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5A628-7318-4B38-B97F-FC54097E7E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28147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01EE3F-763F-952B-1EA1-5754871941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15B1B5-8DD5-1A49-7AEA-1E80F92B61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F43C5C-28B8-4191-C132-57C8928D9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32300-DF82-4C5D-BCD9-AC85CC583EA7}" type="datetimeFigureOut">
              <a:rPr lang="en-IN" smtClean="0"/>
              <a:t>27-08-2023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B3D286-3036-5BAA-A8E0-DF168D885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2F7950-C45A-69CD-ACE6-2DBC10D3A9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5A628-7318-4B38-B97F-FC54097E7E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4092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6421CA1-7BC7-6A78-71C3-E356BA0691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9A153C-5441-DF5E-CEFC-0D82AD93D9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F76E26-131A-AB2E-20A1-C81A223677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32300-DF82-4C5D-BCD9-AC85CC583EA7}" type="datetimeFigureOut">
              <a:rPr lang="en-IN" smtClean="0"/>
              <a:t>27-08-2023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65C412-A241-3A93-EC1B-BAB579572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35921B-9146-F395-BF24-1AB10DB5A3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5A628-7318-4B38-B97F-FC54097E7E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24711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EB95E-D4B2-467D-CEC7-DA096234EF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24C431-5D54-BD67-12F6-238A46649B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4E91EB-A547-6D0E-755B-63DA3D0BC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32300-DF82-4C5D-BCD9-AC85CC583EA7}" type="datetimeFigureOut">
              <a:rPr lang="en-IN" smtClean="0"/>
              <a:t>27-08-2023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650F75-804A-4369-6989-FE201D9520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977D71-1B62-4D2B-D58A-DE938F1F0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5A628-7318-4B38-B97F-FC54097E7E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27929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63AE5A-AB5B-F2CE-E7A8-A000E13386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D72D3B-21DA-B61D-C38B-8ACAF94315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D77A3E-5D06-15BE-719F-3C40268D1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32300-DF82-4C5D-BCD9-AC85CC583EA7}" type="datetimeFigureOut">
              <a:rPr lang="en-IN" smtClean="0"/>
              <a:t>27-08-2023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C9C500-4B69-3A3C-4F75-AB23811804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E2D25C-6C95-7132-86C0-F1CAE18DA7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5A628-7318-4B38-B97F-FC54097E7E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569796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60B8A-C927-AEA3-A771-19372F035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B46688-9E67-EDDF-961B-B966CAC7DE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FE5D65-A1C1-EFA7-A504-31CFA14E5D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8108C7-7615-5978-66EE-50F71AD223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32300-DF82-4C5D-BCD9-AC85CC583EA7}" type="datetimeFigureOut">
              <a:rPr lang="en-IN" smtClean="0"/>
              <a:t>27-08-2023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9E60C3-CF91-7A61-2692-F8994F011C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4C0031-FEEE-382E-69D4-A04D2643A4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5A628-7318-4B38-B97F-FC54097E7E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22051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64D3BA-79B6-DD90-1EE3-9C8CA012FF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489BF8-7974-F607-0961-B79B66A483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84A436-6A0F-FF6C-568F-AE3552E0CE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8BF361-8F6F-BB53-6178-976DE04D00A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3E45CB6-CD70-67B5-E40E-DB00C4D3811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246D45C-C4B2-7C0B-B135-7DB7417A09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32300-DF82-4C5D-BCD9-AC85CC583EA7}" type="datetimeFigureOut">
              <a:rPr lang="en-IN" smtClean="0"/>
              <a:t>27-08-2023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508635D-DA78-6C3B-C42A-152A87EAB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7F2462-057E-4573-8E60-830EBA3920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5A628-7318-4B38-B97F-FC54097E7E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41087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93C7F8-8612-49D8-5B00-A58559E68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73BCC5-8245-201B-20D2-11906F3DC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32300-DF82-4C5D-BCD9-AC85CC583EA7}" type="datetimeFigureOut">
              <a:rPr lang="en-IN" smtClean="0"/>
              <a:t>27-08-2023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6AA91A-872D-A137-BCD5-747E0DED09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39516B-9876-8FB9-B976-1D26B4E95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5A628-7318-4B38-B97F-FC54097E7E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236255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05119A-47B1-CEA4-CC4E-B2247CDB1B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32300-DF82-4C5D-BCD9-AC85CC583EA7}" type="datetimeFigureOut">
              <a:rPr lang="en-IN" smtClean="0"/>
              <a:t>27-08-2023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3C3340D-5B2B-B678-8FE0-37B212E666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358BCA-678B-7CA2-4177-D57142817E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5A628-7318-4B38-B97F-FC54097E7E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6176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AAE4E-243A-AA98-6524-CF125B0CBD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AF3823-642B-C50B-B8E3-F19CB37C59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CBCDCC-F9C0-5AEF-02D4-358343D033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A4109F-268C-B824-3197-21D5EE0032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32300-DF82-4C5D-BCD9-AC85CC583EA7}" type="datetimeFigureOut">
              <a:rPr lang="en-IN" smtClean="0"/>
              <a:t>27-08-2023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72CB80-4721-18BE-2789-C721ECA406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332FF6-CE59-1F40-5EAF-C45D44B9C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5A628-7318-4B38-B97F-FC54097E7E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719789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F05FCA-1603-E5AD-DC18-6AE593AC85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F06397-2C70-9894-9161-F6FD3D58F9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AACC15-9564-D0EB-1AE9-86E909026D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7E2F7A-2650-DB92-621C-D2FA510694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C32300-DF82-4C5D-BCD9-AC85CC583EA7}" type="datetimeFigureOut">
              <a:rPr lang="en-IN" smtClean="0"/>
              <a:t>27-08-2023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329BAA-F6E0-D1CD-44D2-CDC8075C0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C27DBB-687A-653E-F282-33D38C23A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05A628-7318-4B38-B97F-FC54097E7E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05476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A7D582D-01AA-C135-4C7C-429DB3F8C7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483D05-FF51-B1ED-020D-FEB576F0DD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45FF1D-CFBF-A347-7110-FFAD3FFA5A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C32300-DF82-4C5D-BCD9-AC85CC583EA7}" type="datetimeFigureOut">
              <a:rPr lang="en-IN" smtClean="0"/>
              <a:t>27-08-2023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18010A-DC33-5E39-0A57-3D9E17A469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9EE22F-9024-F352-39C0-81420D3439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05A628-7318-4B38-B97F-FC54097E7EC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8219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15">
            <a:extLst>
              <a:ext uri="{FF2B5EF4-FFF2-40B4-BE49-F238E27FC236}">
                <a16:creationId xmlns:a16="http://schemas.microsoft.com/office/drawing/2014/main" id="{362D44EE-C852-4460-B8B5-C4F2BC205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EDEF5D-8C2E-0AA4-911C-17A404378D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94716" y="739978"/>
            <a:ext cx="5334930" cy="3004145"/>
          </a:xfrm>
        </p:spPr>
        <p:txBody>
          <a:bodyPr>
            <a:normAutofit/>
          </a:bodyPr>
          <a:lstStyle/>
          <a:p>
            <a:r>
              <a:rPr lang="en-IN" b="1" u="sng"/>
              <a:t>Objective: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5439C4-6770-CE6D-D23C-FEDA97FE76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94715" y="3836197"/>
            <a:ext cx="5334931" cy="2189214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/>
              <a:t>The objective of a sorting visualizer is to provide a visual representation of how different sorting algorithms work. It helps users to see the step-by-step process of sorting elements in real-time, which can aid in understanding the differences between various sorting methods.</a:t>
            </a:r>
          </a:p>
          <a:p>
            <a:endParaRPr lang="en-IN" sz="2000"/>
          </a:p>
        </p:txBody>
      </p:sp>
      <p:sp>
        <p:nvSpPr>
          <p:cNvPr id="33" name="Freeform: Shape 17">
            <a:extLst>
              <a:ext uri="{FF2B5EF4-FFF2-40B4-BE49-F238E27FC236}">
                <a16:creationId xmlns:a16="http://schemas.microsoft.com/office/drawing/2014/main" id="{658970D8-8D1D-4B5C-894B-E871CC865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30529" y="1"/>
            <a:ext cx="1155142" cy="591009"/>
          </a:xfrm>
          <a:custGeom>
            <a:avLst/>
            <a:gdLst>
              <a:gd name="connsiteX0" fmla="*/ 1355 w 1155142"/>
              <a:gd name="connsiteY0" fmla="*/ 0 h 591009"/>
              <a:gd name="connsiteX1" fmla="*/ 1153787 w 1155142"/>
              <a:gd name="connsiteY1" fmla="*/ 0 h 591009"/>
              <a:gd name="connsiteX2" fmla="*/ 1155142 w 1155142"/>
              <a:gd name="connsiteY2" fmla="*/ 13438 h 591009"/>
              <a:gd name="connsiteX3" fmla="*/ 577571 w 1155142"/>
              <a:gd name="connsiteY3" fmla="*/ 591009 h 591009"/>
              <a:gd name="connsiteX4" fmla="*/ 0 w 1155142"/>
              <a:gd name="connsiteY4" fmla="*/ 13438 h 5910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42" h="591009">
                <a:moveTo>
                  <a:pt x="1355" y="0"/>
                </a:moveTo>
                <a:lnTo>
                  <a:pt x="1153787" y="0"/>
                </a:lnTo>
                <a:lnTo>
                  <a:pt x="1155142" y="13438"/>
                </a:lnTo>
                <a:cubicBezTo>
                  <a:pt x="1155142" y="332422"/>
                  <a:pt x="896555" y="591009"/>
                  <a:pt x="577571" y="591009"/>
                </a:cubicBezTo>
                <a:cubicBezTo>
                  <a:pt x="258587" y="591009"/>
                  <a:pt x="0" y="332422"/>
                  <a:pt x="0" y="134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F227E5B6-9132-43CA-B503-37A18562AD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349052" y="0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03C2051E-A88D-48E5-BACF-AAED178927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2916245"/>
            <a:ext cx="159741" cy="552996"/>
          </a:xfrm>
          <a:custGeom>
            <a:avLst/>
            <a:gdLst>
              <a:gd name="connsiteX0" fmla="*/ 159741 w 159741"/>
              <a:gd name="connsiteY0" fmla="*/ 0 h 552996"/>
              <a:gd name="connsiteX1" fmla="*/ 159741 w 159741"/>
              <a:gd name="connsiteY1" fmla="*/ 552996 h 552996"/>
              <a:gd name="connsiteX2" fmla="*/ 141849 w 159741"/>
              <a:gd name="connsiteY2" fmla="*/ 543285 h 552996"/>
              <a:gd name="connsiteX3" fmla="*/ 0 w 159741"/>
              <a:gd name="connsiteY3" fmla="*/ 276498 h 552996"/>
              <a:gd name="connsiteX4" fmla="*/ 141849 w 159741"/>
              <a:gd name="connsiteY4" fmla="*/ 9711 h 5529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9741" h="552996">
                <a:moveTo>
                  <a:pt x="159741" y="0"/>
                </a:moveTo>
                <a:lnTo>
                  <a:pt x="159741" y="552996"/>
                </a:lnTo>
                <a:lnTo>
                  <a:pt x="141849" y="543285"/>
                </a:lnTo>
                <a:cubicBezTo>
                  <a:pt x="56268" y="485467"/>
                  <a:pt x="0" y="387554"/>
                  <a:pt x="0" y="276498"/>
                </a:cubicBezTo>
                <a:cubicBezTo>
                  <a:pt x="0" y="165443"/>
                  <a:pt x="56268" y="67529"/>
                  <a:pt x="141849" y="9711"/>
                </a:cubicBezTo>
                <a:close/>
              </a:path>
            </a:pathLst>
          </a:custGeom>
          <a:solidFill>
            <a:schemeClr val="accent2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7821A508-2985-4905-874A-527429BAAB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835649"/>
            <a:ext cx="1548180" cy="1022351"/>
          </a:xfrm>
          <a:custGeom>
            <a:avLst/>
            <a:gdLst>
              <a:gd name="connsiteX0" fmla="*/ 61913 w 1548180"/>
              <a:gd name="connsiteY0" fmla="*/ 0 h 1022351"/>
              <a:gd name="connsiteX1" fmla="*/ 1548180 w 1548180"/>
              <a:gd name="connsiteY1" fmla="*/ 0 h 1022351"/>
              <a:gd name="connsiteX2" fmla="*/ 1548180 w 1548180"/>
              <a:gd name="connsiteY2" fmla="*/ 123825 h 1022351"/>
              <a:gd name="connsiteX3" fmla="*/ 123825 w 1548180"/>
              <a:gd name="connsiteY3" fmla="*/ 123825 h 1022351"/>
              <a:gd name="connsiteX4" fmla="*/ 123825 w 1548180"/>
              <a:gd name="connsiteY4" fmla="*/ 1022351 h 1022351"/>
              <a:gd name="connsiteX5" fmla="*/ 0 w 1548180"/>
              <a:gd name="connsiteY5" fmla="*/ 1022351 h 1022351"/>
              <a:gd name="connsiteX6" fmla="*/ 0 w 1548180"/>
              <a:gd name="connsiteY6" fmla="*/ 61913 h 1022351"/>
              <a:gd name="connsiteX7" fmla="*/ 61913 w 1548180"/>
              <a:gd name="connsiteY7" fmla="*/ 0 h 10223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548180" h="1022351">
                <a:moveTo>
                  <a:pt x="61913" y="0"/>
                </a:moveTo>
                <a:lnTo>
                  <a:pt x="1548180" y="0"/>
                </a:lnTo>
                <a:lnTo>
                  <a:pt x="1548180" y="123825"/>
                </a:lnTo>
                <a:lnTo>
                  <a:pt x="123825" y="123825"/>
                </a:lnTo>
                <a:lnTo>
                  <a:pt x="123825" y="1022351"/>
                </a:lnTo>
                <a:lnTo>
                  <a:pt x="0" y="1022351"/>
                </a:ln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4" name="Freeform: Shape 25">
            <a:extLst>
              <a:ext uri="{FF2B5EF4-FFF2-40B4-BE49-F238E27FC236}">
                <a16:creationId xmlns:a16="http://schemas.microsoft.com/office/drawing/2014/main" id="{D2929CB1-0E3C-4B2D-ADC5-0154FB33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697761" y="5717906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74FB56D5-FFB8-57AF-9946-A9C34019E35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057" r="25943" b="-1"/>
          <a:stretch/>
        </p:blipFill>
        <p:spPr>
          <a:xfrm>
            <a:off x="631840" y="598720"/>
            <a:ext cx="5178249" cy="5178249"/>
          </a:xfrm>
          <a:custGeom>
            <a:avLst/>
            <a:gdLst/>
            <a:ahLst/>
            <a:cxnLst/>
            <a:rect l="l" t="t" r="r" b="b"/>
            <a:pathLst>
              <a:path w="3741748" h="3741748">
                <a:moveTo>
                  <a:pt x="1870874" y="0"/>
                </a:moveTo>
                <a:cubicBezTo>
                  <a:pt x="2904129" y="0"/>
                  <a:pt x="3741748" y="837619"/>
                  <a:pt x="3741748" y="1870874"/>
                </a:cubicBezTo>
                <a:cubicBezTo>
                  <a:pt x="3741748" y="2904129"/>
                  <a:pt x="2904129" y="3741748"/>
                  <a:pt x="1870874" y="3741748"/>
                </a:cubicBezTo>
                <a:cubicBezTo>
                  <a:pt x="837619" y="3741748"/>
                  <a:pt x="0" y="2904129"/>
                  <a:pt x="0" y="1870874"/>
                </a:cubicBezTo>
                <a:cubicBezTo>
                  <a:pt x="0" y="837619"/>
                  <a:pt x="837619" y="0"/>
                  <a:pt x="1870874" y="0"/>
                </a:cubicBezTo>
                <a:close/>
              </a:path>
            </a:pathLst>
          </a:custGeom>
        </p:spPr>
      </p:pic>
      <p:sp>
        <p:nvSpPr>
          <p:cNvPr id="35" name="Freeform: Shape 27">
            <a:extLst>
              <a:ext uri="{FF2B5EF4-FFF2-40B4-BE49-F238E27FC236}">
                <a16:creationId xmlns:a16="http://schemas.microsoft.com/office/drawing/2014/main" id="{5F2F0C84-BE8C-4DC2-A6D3-30349A801D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520513" y="6258756"/>
            <a:ext cx="1565940" cy="599245"/>
          </a:xfrm>
          <a:custGeom>
            <a:avLst/>
            <a:gdLst>
              <a:gd name="connsiteX0" fmla="*/ 782970 w 1565940"/>
              <a:gd name="connsiteY0" fmla="*/ 0 h 599245"/>
              <a:gd name="connsiteX1" fmla="*/ 1528042 w 1565940"/>
              <a:gd name="connsiteY1" fmla="*/ 480469 h 599245"/>
              <a:gd name="connsiteX2" fmla="*/ 1565940 w 1565940"/>
              <a:gd name="connsiteY2" fmla="*/ 599245 h 599245"/>
              <a:gd name="connsiteX3" fmla="*/ 0 w 1565940"/>
              <a:gd name="connsiteY3" fmla="*/ 599245 h 599245"/>
              <a:gd name="connsiteX4" fmla="*/ 37898 w 1565940"/>
              <a:gd name="connsiteY4" fmla="*/ 480469 h 599245"/>
              <a:gd name="connsiteX5" fmla="*/ 782970 w 1565940"/>
              <a:gd name="connsiteY5" fmla="*/ 0 h 59924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565940" h="599245">
                <a:moveTo>
                  <a:pt x="782970" y="0"/>
                </a:moveTo>
                <a:cubicBezTo>
                  <a:pt x="1117910" y="0"/>
                  <a:pt x="1405287" y="198118"/>
                  <a:pt x="1528042" y="480469"/>
                </a:cubicBezTo>
                <a:lnTo>
                  <a:pt x="1565940" y="599245"/>
                </a:lnTo>
                <a:lnTo>
                  <a:pt x="0" y="599245"/>
                </a:lnTo>
                <a:lnTo>
                  <a:pt x="37898" y="480469"/>
                </a:lnTo>
                <a:cubicBezTo>
                  <a:pt x="160653" y="198118"/>
                  <a:pt x="448030" y="0"/>
                  <a:pt x="78297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613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6F828D28-8E09-41CC-8229-3070B5467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Video 13" descr="Box Packages">
            <a:extLst>
              <a:ext uri="{FF2B5EF4-FFF2-40B4-BE49-F238E27FC236}">
                <a16:creationId xmlns:a16="http://schemas.microsoft.com/office/drawing/2014/main" id="{A101A289-C6E5-8758-22AF-80ECD194E7B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EDEF5D-8C2E-0AA4-911C-17A404378D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6" y="643467"/>
            <a:ext cx="5452529" cy="3569242"/>
          </a:xfrm>
        </p:spPr>
        <p:txBody>
          <a:bodyPr anchor="t">
            <a:normAutofit/>
          </a:bodyPr>
          <a:lstStyle/>
          <a:p>
            <a:pPr algn="l"/>
            <a:r>
              <a:rPr lang="en-IN" sz="5200" b="0" i="0">
                <a:solidFill>
                  <a:srgbClr val="FFFFFF"/>
                </a:solidFill>
                <a:effectLst/>
                <a:latin typeface="Söhne"/>
              </a:rPr>
              <a:t>Sorting Visualizer: Understanding Sorting Algorithms Better</a:t>
            </a:r>
            <a:endParaRPr lang="en-IN" sz="5200" b="1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5439C4-6770-CE6D-D23C-FEDA97FE76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6" y="4551037"/>
            <a:ext cx="5449479" cy="1578054"/>
          </a:xfrm>
        </p:spPr>
        <p:txBody>
          <a:bodyPr anchor="b"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300" b="0" i="0">
                <a:solidFill>
                  <a:srgbClr val="FFFFFF"/>
                </a:solidFill>
                <a:effectLst/>
                <a:latin typeface="Söhne"/>
              </a:rPr>
              <a:t>Sorting algorithms are essential tools for organizing data efficiently.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300" b="0" i="0">
                <a:solidFill>
                  <a:srgbClr val="FFFFFF"/>
                </a:solidFill>
                <a:effectLst/>
                <a:latin typeface="Söhne"/>
              </a:rPr>
              <a:t>The Sorting Visualizer is a tool designed to help users understand how sorting algorithms work and to visualize the sorting process.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1300" b="0" i="0">
                <a:solidFill>
                  <a:srgbClr val="FFFFFF"/>
                </a:solidFill>
                <a:effectLst/>
                <a:latin typeface="Söhne"/>
              </a:rPr>
              <a:t>By using the visualizer, users can learn the intricacies of sorting algorithms and how they can be used to solve complex data organization problems.</a:t>
            </a:r>
            <a:endParaRPr lang="en-IN" sz="1300" b="1">
              <a:solidFill>
                <a:srgbClr val="FFFFFF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40187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094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84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30D6772-5550-42D5-B8BC-CDE2836562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7DB0DD1-0F30-4B7E-A6DC-3DDA7D5B35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4" descr="101010 data lines to infinity">
            <a:extLst>
              <a:ext uri="{FF2B5EF4-FFF2-40B4-BE49-F238E27FC236}">
                <a16:creationId xmlns:a16="http://schemas.microsoft.com/office/drawing/2014/main" id="{70D01F8D-F2E3-3AA1-E189-EFD4EC98C5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t="13128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DEDEF5D-8C2E-0AA4-911C-17A404378D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1671569"/>
            <a:ext cx="4155825" cy="4072044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4400" b="0" i="0" dirty="0">
                <a:solidFill>
                  <a:srgbClr val="FFFFFF"/>
                </a:solidFill>
                <a:effectLst/>
              </a:rPr>
              <a:t>Types of Sorting Algorithms</a:t>
            </a:r>
            <a:endParaRPr lang="en-US" sz="4400" b="1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5439C4-6770-CE6D-D23C-FEDA97FE76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186551" y="1671569"/>
            <a:ext cx="6167248" cy="4072044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700" b="0" i="0" dirty="0">
                <a:solidFill>
                  <a:schemeClr val="accent4"/>
                </a:solidFill>
                <a:effectLst/>
              </a:rPr>
              <a:t>Types of Sorting Algorithms: Bubble Sort, Selection Sort, Insertion Sort, Merge Sort, Quick Sort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700" b="0" i="0" dirty="0">
                <a:solidFill>
                  <a:schemeClr val="accent4"/>
                </a:solidFill>
                <a:effectLst/>
              </a:rPr>
              <a:t>Bubble Sort: Sorts elements by repeatedly swapping adjacent elements if they are in the wrong order.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700" b="0" i="0" dirty="0">
                <a:solidFill>
                  <a:schemeClr val="accent4"/>
                </a:solidFill>
                <a:effectLst/>
              </a:rPr>
              <a:t>Selection Sort: Finds the smallest element and swaps it with the first element. Then, it finds the second smallest element and swaps it with the second element, and so on.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700" b="0" i="0" dirty="0">
                <a:solidFill>
                  <a:schemeClr val="accent4"/>
                </a:solidFill>
                <a:effectLst/>
              </a:rPr>
              <a:t>Insertion Sort: Sorts elements by inserting each element into its proper position.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700" b="0" i="0" dirty="0">
                <a:solidFill>
                  <a:schemeClr val="accent4"/>
                </a:solidFill>
                <a:effectLst/>
              </a:rPr>
              <a:t>Merge Sort: Divides the input into two halves, sorts each half separately, and then merges the sorted halves.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700" b="0" i="0" dirty="0">
                <a:solidFill>
                  <a:schemeClr val="accent4"/>
                </a:solidFill>
                <a:effectLst/>
              </a:rPr>
              <a:t>Quick Sort: Divides the input into two parts, the low part and the high part, based on a pivot element. Then, it sorts each part separately.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700" b="1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49961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96CF2A2B-0745-440C-9224-C5C6A0A42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5BE6D6B-84C9-4D2B-97EB-773B7369EF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0E70D53-5159-A692-6AB9-2CD72F8F618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t="28685" b="13623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DEDEF5D-8C2E-0AA4-911C-17A404378D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98181" y="728906"/>
            <a:ext cx="9792471" cy="205703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400" b="0" i="0">
                <a:solidFill>
                  <a:srgbClr val="FFFFFF"/>
                </a:solidFill>
                <a:effectLst/>
              </a:rPr>
              <a:t>Methodology</a:t>
            </a:r>
            <a:endParaRPr lang="en-US" sz="4400" b="1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5439C4-6770-CE6D-D23C-FEDA97FE76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98181" y="2957665"/>
            <a:ext cx="9792471" cy="3171423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 b="0" i="0">
                <a:solidFill>
                  <a:srgbClr val="FFFFFF"/>
                </a:solidFill>
                <a:effectLst/>
              </a:rPr>
              <a:t>Methodology Used to Create Sorting Visualizer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 b="0" i="0">
                <a:solidFill>
                  <a:srgbClr val="FFFFFF"/>
                </a:solidFill>
                <a:effectLst/>
              </a:rPr>
              <a:t>Programming Language: Python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 b="0" i="0">
                <a:solidFill>
                  <a:srgbClr val="FFFFFF"/>
                </a:solidFill>
                <a:effectLst/>
              </a:rPr>
              <a:t>Libraries Used: Pygame, NumPy, Matplotlib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 b="0" i="0">
                <a:solidFill>
                  <a:srgbClr val="FFFFFF"/>
                </a:solidFill>
                <a:effectLst/>
              </a:rPr>
              <a:t>Challenges Faced: Designing an intuitive user interface, optimizing the performance of the visualizer, and handling large input data sets.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 b="0" i="0">
                <a:solidFill>
                  <a:srgbClr val="FFFFFF"/>
                </a:solidFill>
                <a:effectLst/>
              </a:rPr>
              <a:t>Demonstration: A brief video or screenshots of the Sorting Visualizer in action.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2000" b="1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77802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128857" y="0"/>
            <a:ext cx="4063143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2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307777" y="-5307778"/>
            <a:ext cx="1576446" cy="12192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EDEF5D-8C2E-0AA4-911C-17A404378D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597" y="348865"/>
            <a:ext cx="10044023" cy="87772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Block Diagram</a:t>
            </a:r>
            <a:endParaRPr lang="en-US" sz="4000" b="1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A914ECC-68C0-F354-10F8-FE4F7ACEAEB6}"/>
              </a:ext>
            </a:extLst>
          </p:cNvPr>
          <p:cNvSpPr/>
          <p:nvPr/>
        </p:nvSpPr>
        <p:spPr>
          <a:xfrm>
            <a:off x="4802819" y="2024063"/>
            <a:ext cx="2183907" cy="41724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209464BB-E480-68F1-9B7A-4E1CAE4146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17502" y="3383227"/>
            <a:ext cx="7012736" cy="2922157"/>
          </a:xfrm>
        </p:spPr>
        <p:txBody>
          <a:bodyPr/>
          <a:lstStyle/>
          <a:p>
            <a:pPr defTabSz="630936">
              <a:spcBef>
                <a:spcPts val="690"/>
              </a:spcBef>
            </a:pPr>
            <a:r>
              <a:rPr lang="en-IN" sz="1656" kern="1200" dirty="0">
                <a:solidFill>
                  <a:schemeClr val="tx1"/>
                </a:solidFill>
                <a:latin typeface="Söhne"/>
                <a:ea typeface="+mn-ea"/>
                <a:cs typeface="+mn-cs"/>
              </a:rPr>
              <a:t>User Interface</a:t>
            </a:r>
            <a:r>
              <a:rPr lang="en-US" sz="1656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       </a:t>
            </a:r>
          </a:p>
          <a:p>
            <a:pPr defTabSz="630936">
              <a:spcBef>
                <a:spcPts val="690"/>
              </a:spcBef>
            </a:pPr>
            <a:r>
              <a:rPr lang="en-IN" sz="1656" kern="1200" dirty="0">
                <a:solidFill>
                  <a:schemeClr val="tx1"/>
                </a:solidFill>
                <a:latin typeface="Söhne"/>
                <a:ea typeface="+mn-ea"/>
                <a:cs typeface="+mn-cs"/>
              </a:rPr>
              <a:t>Sorting Algorithm</a:t>
            </a:r>
            <a:endParaRPr lang="en-US" sz="1656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defTabSz="630936">
              <a:spcBef>
                <a:spcPts val="690"/>
              </a:spcBef>
            </a:pPr>
            <a:r>
              <a:rPr lang="en-IN" sz="1656" kern="1200" dirty="0">
                <a:solidFill>
                  <a:schemeClr val="tx1"/>
                </a:solidFill>
                <a:latin typeface="Söhne"/>
                <a:ea typeface="+mn-ea"/>
                <a:cs typeface="+mn-cs"/>
              </a:rPr>
              <a:t>Sorting Visualizer</a:t>
            </a:r>
            <a:endParaRPr lang="en-US" sz="1656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defTabSz="630936">
              <a:spcBef>
                <a:spcPts val="690"/>
              </a:spcBef>
            </a:pPr>
            <a:r>
              <a:rPr lang="en-IN" sz="1656" kern="1200" dirty="0">
                <a:solidFill>
                  <a:schemeClr val="tx1"/>
                </a:solidFill>
                <a:latin typeface="Söhne"/>
                <a:ea typeface="+mn-ea"/>
                <a:cs typeface="+mn-cs"/>
              </a:rPr>
              <a:t>Data Visualization</a:t>
            </a:r>
            <a:endParaRPr lang="en-US" sz="1656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defTabSz="630936">
              <a:spcBef>
                <a:spcPts val="690"/>
              </a:spcBef>
            </a:pPr>
            <a:r>
              <a:rPr lang="en-IN" sz="1656" kern="1200" dirty="0">
                <a:solidFill>
                  <a:schemeClr val="tx1"/>
                </a:solidFill>
                <a:latin typeface="Söhne"/>
                <a:ea typeface="+mn-ea"/>
                <a:cs typeface="+mn-cs"/>
              </a:rPr>
              <a:t>Sorting Animation</a:t>
            </a:r>
          </a:p>
          <a:p>
            <a:pPr defTabSz="630936">
              <a:spcBef>
                <a:spcPts val="690"/>
              </a:spcBef>
            </a:pPr>
            <a:r>
              <a:rPr lang="en-IN" sz="1656" kern="1200" dirty="0">
                <a:solidFill>
                  <a:schemeClr val="tx1"/>
                </a:solidFill>
                <a:latin typeface="Söhne"/>
                <a:ea typeface="+mn-ea"/>
                <a:cs typeface="+mn-cs"/>
              </a:rPr>
              <a:t>User Feedback</a:t>
            </a:r>
          </a:p>
          <a:p>
            <a:pPr defTabSz="630936">
              <a:spcBef>
                <a:spcPts val="690"/>
              </a:spcBef>
            </a:pPr>
            <a:r>
              <a:rPr lang="en-IN" sz="1656" kern="1200" dirty="0">
                <a:solidFill>
                  <a:schemeClr val="tx1"/>
                </a:solidFill>
                <a:latin typeface="Söhne"/>
                <a:ea typeface="+mn-ea"/>
                <a:cs typeface="+mn-cs"/>
              </a:rPr>
              <a:t>Repeat</a:t>
            </a:r>
            <a:endParaRPr lang="en-US" sz="1656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n-IN" dirty="0"/>
          </a:p>
        </p:txBody>
      </p:sp>
      <p:sp>
        <p:nvSpPr>
          <p:cNvPr id="8" name="Flowchart: Alternate Process 7">
            <a:extLst>
              <a:ext uri="{FF2B5EF4-FFF2-40B4-BE49-F238E27FC236}">
                <a16:creationId xmlns:a16="http://schemas.microsoft.com/office/drawing/2014/main" id="{DEDF0957-815A-CF41-BE11-6ED6622137BE}"/>
              </a:ext>
            </a:extLst>
          </p:cNvPr>
          <p:cNvSpPr/>
          <p:nvPr/>
        </p:nvSpPr>
        <p:spPr>
          <a:xfrm>
            <a:off x="4887984" y="3415798"/>
            <a:ext cx="1896383" cy="199619"/>
          </a:xfrm>
          <a:prstGeom prst="flowChartAlternateProcess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10" name="Flowchart: Alternate Process 9">
            <a:extLst>
              <a:ext uri="{FF2B5EF4-FFF2-40B4-BE49-F238E27FC236}">
                <a16:creationId xmlns:a16="http://schemas.microsoft.com/office/drawing/2014/main" id="{84B2CACD-24D6-F419-A809-8D086A1147FF}"/>
              </a:ext>
            </a:extLst>
          </p:cNvPr>
          <p:cNvSpPr/>
          <p:nvPr/>
        </p:nvSpPr>
        <p:spPr>
          <a:xfrm>
            <a:off x="4875678" y="3741371"/>
            <a:ext cx="1896383" cy="238692"/>
          </a:xfrm>
          <a:prstGeom prst="flowChartAlternateProcess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Flowchart: Alternate Process 10">
            <a:extLst>
              <a:ext uri="{FF2B5EF4-FFF2-40B4-BE49-F238E27FC236}">
                <a16:creationId xmlns:a16="http://schemas.microsoft.com/office/drawing/2014/main" id="{23A25952-E220-D66F-8ED5-2E452555CE4B}"/>
              </a:ext>
            </a:extLst>
          </p:cNvPr>
          <p:cNvSpPr/>
          <p:nvPr/>
        </p:nvSpPr>
        <p:spPr>
          <a:xfrm>
            <a:off x="4887984" y="4066945"/>
            <a:ext cx="1896383" cy="199619"/>
          </a:xfrm>
          <a:prstGeom prst="flowChartAlternateProcess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2" name="Flowchart: Alternate Process 11">
            <a:extLst>
              <a:ext uri="{FF2B5EF4-FFF2-40B4-BE49-F238E27FC236}">
                <a16:creationId xmlns:a16="http://schemas.microsoft.com/office/drawing/2014/main" id="{7D6AC4DB-D78A-0231-2F7B-48EA18B33B58}"/>
              </a:ext>
            </a:extLst>
          </p:cNvPr>
          <p:cNvSpPr/>
          <p:nvPr/>
        </p:nvSpPr>
        <p:spPr>
          <a:xfrm>
            <a:off x="4869583" y="4343508"/>
            <a:ext cx="1896383" cy="199619"/>
          </a:xfrm>
          <a:prstGeom prst="flowChartAlternateProcess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Flowchart: Alternate Process 12">
            <a:extLst>
              <a:ext uri="{FF2B5EF4-FFF2-40B4-BE49-F238E27FC236}">
                <a16:creationId xmlns:a16="http://schemas.microsoft.com/office/drawing/2014/main" id="{132DA3D4-065B-88BC-73F9-9A4E5851688D}"/>
              </a:ext>
            </a:extLst>
          </p:cNvPr>
          <p:cNvSpPr/>
          <p:nvPr/>
        </p:nvSpPr>
        <p:spPr>
          <a:xfrm>
            <a:off x="4869583" y="4701653"/>
            <a:ext cx="1896383" cy="199619"/>
          </a:xfrm>
          <a:prstGeom prst="flowChartAlternateProcess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4" name="Flowchart: Alternate Process 13">
            <a:extLst>
              <a:ext uri="{FF2B5EF4-FFF2-40B4-BE49-F238E27FC236}">
                <a16:creationId xmlns:a16="http://schemas.microsoft.com/office/drawing/2014/main" id="{BA6F8CFB-57ED-20BA-FD08-82B93DFA4EAB}"/>
              </a:ext>
            </a:extLst>
          </p:cNvPr>
          <p:cNvSpPr/>
          <p:nvPr/>
        </p:nvSpPr>
        <p:spPr>
          <a:xfrm>
            <a:off x="4875678" y="5010587"/>
            <a:ext cx="1896383" cy="199619"/>
          </a:xfrm>
          <a:prstGeom prst="flowChartAlternateProcess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Flowchart: Alternate Process 14">
            <a:extLst>
              <a:ext uri="{FF2B5EF4-FFF2-40B4-BE49-F238E27FC236}">
                <a16:creationId xmlns:a16="http://schemas.microsoft.com/office/drawing/2014/main" id="{F8F4E180-D9D9-5663-60AB-2FD9CD87E6BE}"/>
              </a:ext>
            </a:extLst>
          </p:cNvPr>
          <p:cNvSpPr/>
          <p:nvPr/>
        </p:nvSpPr>
        <p:spPr>
          <a:xfrm>
            <a:off x="4875678" y="5319522"/>
            <a:ext cx="1896383" cy="199619"/>
          </a:xfrm>
          <a:prstGeom prst="flowChartAlternateProcess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A4D1FA7-4E8F-EB57-BF97-D1B0A6B96811}"/>
              </a:ext>
            </a:extLst>
          </p:cNvPr>
          <p:cNvCxnSpPr>
            <a:cxnSpLocks/>
          </p:cNvCxnSpPr>
          <p:nvPr/>
        </p:nvCxnSpPr>
        <p:spPr>
          <a:xfrm>
            <a:off x="5817774" y="3639922"/>
            <a:ext cx="6095" cy="1259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396C52CE-57DC-D10F-CD86-21F2B4A07CDB}"/>
              </a:ext>
            </a:extLst>
          </p:cNvPr>
          <p:cNvCxnSpPr/>
          <p:nvPr/>
        </p:nvCxnSpPr>
        <p:spPr>
          <a:xfrm>
            <a:off x="5811679" y="4560815"/>
            <a:ext cx="6095" cy="1259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24C59B0-9731-4803-11F3-E22EF8D9404B}"/>
              </a:ext>
            </a:extLst>
          </p:cNvPr>
          <p:cNvCxnSpPr/>
          <p:nvPr/>
        </p:nvCxnSpPr>
        <p:spPr>
          <a:xfrm>
            <a:off x="5817774" y="4235451"/>
            <a:ext cx="6095" cy="1259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6CE6EB3E-30E2-4706-9EB7-106B85BF4C0D}"/>
              </a:ext>
            </a:extLst>
          </p:cNvPr>
          <p:cNvCxnSpPr/>
          <p:nvPr/>
        </p:nvCxnSpPr>
        <p:spPr>
          <a:xfrm>
            <a:off x="5791227" y="4891137"/>
            <a:ext cx="6095" cy="1259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A936F82-EB99-49A9-4DA2-9E8570063A96}"/>
              </a:ext>
            </a:extLst>
          </p:cNvPr>
          <p:cNvCxnSpPr/>
          <p:nvPr/>
        </p:nvCxnSpPr>
        <p:spPr>
          <a:xfrm>
            <a:off x="5788179" y="5224174"/>
            <a:ext cx="6095" cy="1259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75042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23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25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27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29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EDEF5D-8C2E-0AA4-911C-17A404378D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9713" y="248038"/>
            <a:ext cx="7063721" cy="1159200"/>
          </a:xfrm>
        </p:spPr>
        <p:txBody>
          <a:bodyPr anchor="ctr">
            <a:normAutofit/>
          </a:bodyPr>
          <a:lstStyle/>
          <a:p>
            <a:pPr algn="l"/>
            <a:r>
              <a:rPr lang="en-IN" sz="4000" b="1">
                <a:solidFill>
                  <a:srgbClr val="FFFFFF"/>
                </a:solidFill>
                <a:latin typeface="Söhne"/>
              </a:rPr>
              <a:t>Demo for a Sales Data</a:t>
            </a:r>
            <a:endParaRPr lang="en-IN" sz="4000" b="1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5439C4-6770-CE6D-D23C-FEDA97FE76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72499" y="390832"/>
            <a:ext cx="3233585" cy="873612"/>
          </a:xfrm>
        </p:spPr>
        <p:txBody>
          <a:bodyPr anchor="ctr">
            <a:normAutofit/>
          </a:bodyPr>
          <a:lstStyle/>
          <a:p>
            <a:pPr algn="l"/>
            <a:endParaRPr lang="en-IN" sz="2000" b="1">
              <a:solidFill>
                <a:srgbClr val="FFFFFF"/>
              </a:solidFill>
            </a:endParaRPr>
          </a:p>
        </p:txBody>
      </p:sp>
      <p:pic>
        <p:nvPicPr>
          <p:cNvPr id="4" name="Figure 1 2023-03-23 22-22-13">
            <a:hlinkClick r:id="" action="ppaction://media"/>
            <a:extLst>
              <a:ext uri="{FF2B5EF4-FFF2-40B4-BE49-F238E27FC236}">
                <a16:creationId xmlns:a16="http://schemas.microsoft.com/office/drawing/2014/main" id="{05FDEC04-01A4-DCCB-6D2B-7E244E2B678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35559" y="1966293"/>
            <a:ext cx="8520880" cy="4452160"/>
          </a:xfrm>
          <a:prstGeom prst="rect">
            <a:avLst/>
          </a:prstGeom>
        </p:spPr>
      </p:pic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0E21DA4C-AD04-2E5F-B8C6-CDA368B444F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4455" y="-635"/>
            <a:ext cx="820380" cy="865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49672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44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1">
            <a:extLst>
              <a:ext uri="{FF2B5EF4-FFF2-40B4-BE49-F238E27FC236}">
                <a16:creationId xmlns:a16="http://schemas.microsoft.com/office/drawing/2014/main" id="{99192C51-B764-4A9B-9587-5EF8B628B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EDEF5D-8C2E-0AA4-911C-17A404378D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929" y="557190"/>
            <a:ext cx="5181510" cy="167156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000"/>
              <a:t>Accomplishments</a:t>
            </a:r>
            <a:endParaRPr lang="en-US" sz="4000" b="1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5439C4-6770-CE6D-D23C-FEDA97FE76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8930" y="2406650"/>
            <a:ext cx="5181508" cy="3722438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600" b="0" i="0">
                <a:effectLst/>
              </a:rPr>
              <a:t>The Sorting Visualizer is an easy-to-use tool that allows users to understand sorting algorithms better, visualize the sorting process, and experiment with different input data sets.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600" b="0" i="0">
                <a:effectLst/>
              </a:rPr>
              <a:t>The Sorting Visualizer has received positive feedback from users and has helped many people learn sorting algorithms more effectively.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600" b="0" i="0">
                <a:effectLst/>
              </a:rPr>
              <a:t>The Sorting Visualizer has been used by students, teachers, and professionals in a variety of fields, including computer science, data science, and engineering.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600" b="0" i="0">
                <a:effectLst/>
              </a:rPr>
              <a:t>The Sorting Visualizer has inspired other developers to create similar tools and visualizations for other algorithms and data structures.</a:t>
            </a:r>
            <a:endParaRPr lang="en-US" sz="1600" b="1"/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600" b="0" i="0">
              <a:effectLst/>
            </a:endParaRPr>
          </a:p>
        </p:txBody>
      </p:sp>
      <p:pic>
        <p:nvPicPr>
          <p:cNvPr id="27" name="Picture 17" descr="One luminous opened box among closed white square boxes">
            <a:extLst>
              <a:ext uri="{FF2B5EF4-FFF2-40B4-BE49-F238E27FC236}">
                <a16:creationId xmlns:a16="http://schemas.microsoft.com/office/drawing/2014/main" id="{D14F3597-D4FE-C436-3EF3-C9A2DE25044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34" r="28118"/>
          <a:stretch/>
        </p:blipFill>
        <p:spPr>
          <a:xfrm>
            <a:off x="6189155" y="10"/>
            <a:ext cx="6002844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6069562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9192C51-B764-4A9B-9587-5EF8B628B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EDEF5D-8C2E-0AA4-911C-17A404378D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929" y="557190"/>
            <a:ext cx="5181510" cy="167156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4000"/>
              <a:t>References</a:t>
            </a:r>
            <a:endParaRPr lang="en-US" sz="4000" b="1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A5439C4-6770-CE6D-D23C-FEDA97FE76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8930" y="2406650"/>
            <a:ext cx="5181508" cy="3722438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700" b="0" i="0">
                <a:effectLst/>
              </a:rPr>
              <a:t>"Introduction to Algorithms" by Thomas H. Cormen, Charles E. Leiserson, Ronald L. Rivest, Clifford Stein: This book provides a comprehensive introduction to algorithms, including sorting algorithms. It is a standard textbook in many computer science programs.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700" b="0" i="0">
                <a:effectLst/>
              </a:rPr>
              <a:t>Sorting Algorithms by GeeksforGeeks: This website provides detailed explanations and examples of various sorting algorithms, including bubble sort, selection sort, insertion sort, merge sort, and quick sort.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1700" b="0" i="0">
                <a:effectLst/>
              </a:rPr>
              <a:t>Sorting Visualizer by Clement Mihailescu on GitHub: This is a popular open-source project that provides a visual interface for sorting algorithms. It is written in Python and uses the Pygame library for graphics.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700" b="1"/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7479B0BF-9E0C-41E9-4609-8623452D46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907" r="5605"/>
          <a:stretch/>
        </p:blipFill>
        <p:spPr>
          <a:xfrm>
            <a:off x="6189155" y="10"/>
            <a:ext cx="6002844" cy="6857990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1022895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3301E07F-4F79-4B58-8698-EF24DC1ECD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Arc 25">
            <a:extLst>
              <a:ext uri="{FF2B5EF4-FFF2-40B4-BE49-F238E27FC236}">
                <a16:creationId xmlns:a16="http://schemas.microsoft.com/office/drawing/2014/main" id="{E58B2195-5055-402F-A3E7-53FF0E4980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91583" y="775849"/>
            <a:ext cx="2987899" cy="2987899"/>
          </a:xfrm>
          <a:prstGeom prst="arc">
            <a:avLst>
              <a:gd name="adj1" fmla="val 14441841"/>
              <a:gd name="adj2" fmla="val 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9EE6F773-742A-491A-9A00-A2A150DF50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29419" y="366810"/>
            <a:ext cx="6124381" cy="612438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855910-C6BB-702F-47F4-7163E958EE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7593"/>
            <a:ext cx="4467792" cy="306054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Thank You</a:t>
            </a:r>
            <a:br>
              <a:rPr lang="en-US" sz="6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endParaRPr lang="en-US" sz="60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7" name="Graphic 6" descr="Handshake">
            <a:extLst>
              <a:ext uri="{FF2B5EF4-FFF2-40B4-BE49-F238E27FC236}">
                <a16:creationId xmlns:a16="http://schemas.microsoft.com/office/drawing/2014/main" id="{9934DA69-F6D7-1036-9EBA-A923CD4119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23623" y="1374798"/>
            <a:ext cx="4108404" cy="4108404"/>
          </a:xfrm>
          <a:custGeom>
            <a:avLst/>
            <a:gdLst/>
            <a:ahLst/>
            <a:cxnLst/>
            <a:rect l="l" t="t" r="r" b="b"/>
            <a:pathLst>
              <a:path w="4273177" h="4470400">
                <a:moveTo>
                  <a:pt x="75080" y="0"/>
                </a:moveTo>
                <a:lnTo>
                  <a:pt x="4198097" y="0"/>
                </a:lnTo>
                <a:cubicBezTo>
                  <a:pt x="4239563" y="0"/>
                  <a:pt x="4273177" y="33614"/>
                  <a:pt x="4273177" y="75080"/>
                </a:cubicBezTo>
                <a:lnTo>
                  <a:pt x="4273177" y="4395320"/>
                </a:lnTo>
                <a:cubicBezTo>
                  <a:pt x="4273177" y="4436786"/>
                  <a:pt x="4239563" y="4470400"/>
                  <a:pt x="4198097" y="4470400"/>
                </a:cubicBezTo>
                <a:lnTo>
                  <a:pt x="75080" y="4470400"/>
                </a:lnTo>
                <a:cubicBezTo>
                  <a:pt x="33614" y="4470400"/>
                  <a:pt x="0" y="4436786"/>
                  <a:pt x="0" y="4395320"/>
                </a:cubicBezTo>
                <a:lnTo>
                  <a:pt x="0" y="75080"/>
                </a:lnTo>
                <a:cubicBezTo>
                  <a:pt x="0" y="33614"/>
                  <a:pt x="33614" y="0"/>
                  <a:pt x="75080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2070622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Parallax</Template>
  <TotalTime>197</TotalTime>
  <Words>553</Words>
  <Application>Microsoft Office PowerPoint</Application>
  <PresentationFormat>Widescreen</PresentationFormat>
  <Paragraphs>38</Paragraphs>
  <Slides>9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Söhne</vt:lpstr>
      <vt:lpstr>Office Theme</vt:lpstr>
      <vt:lpstr>Objective:</vt:lpstr>
      <vt:lpstr>Sorting Visualizer: Understanding Sorting Algorithms Better</vt:lpstr>
      <vt:lpstr>Types of Sorting Algorithms</vt:lpstr>
      <vt:lpstr>Methodology</vt:lpstr>
      <vt:lpstr>Block Diagram</vt:lpstr>
      <vt:lpstr>Demo for a Sales Data</vt:lpstr>
      <vt:lpstr>Accomplishments</vt:lpstr>
      <vt:lpstr>References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SORTING VISUALIZER</dc:title>
  <dc:creator>likhith G</dc:creator>
  <cp:lastModifiedBy>likhith G</cp:lastModifiedBy>
  <cp:revision>2</cp:revision>
  <dcterms:created xsi:type="dcterms:W3CDTF">2023-03-23T13:55:00Z</dcterms:created>
  <dcterms:modified xsi:type="dcterms:W3CDTF">2023-08-27T05:46:40Z</dcterms:modified>
</cp:coreProperties>
</file>

<file path=docProps/thumbnail.jpeg>
</file>